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80" r:id="rId3"/>
    <p:sldId id="295" r:id="rId4"/>
    <p:sldId id="296" r:id="rId5"/>
    <p:sldId id="315" r:id="rId6"/>
    <p:sldId id="316" r:id="rId7"/>
    <p:sldId id="317" r:id="rId8"/>
    <p:sldId id="318" r:id="rId9"/>
    <p:sldId id="297" r:id="rId10"/>
    <p:sldId id="310" r:id="rId11"/>
    <p:sldId id="298" r:id="rId12"/>
    <p:sldId id="311" r:id="rId13"/>
    <p:sldId id="301" r:id="rId14"/>
    <p:sldId id="299" r:id="rId15"/>
    <p:sldId id="300" r:id="rId16"/>
    <p:sldId id="312" r:id="rId17"/>
    <p:sldId id="293" r:id="rId18"/>
    <p:sldId id="314" r:id="rId19"/>
    <p:sldId id="302" r:id="rId20"/>
    <p:sldId id="313" r:id="rId21"/>
    <p:sldId id="321" r:id="rId22"/>
    <p:sldId id="319" r:id="rId23"/>
    <p:sldId id="320" r:id="rId24"/>
    <p:sldId id="322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48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9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063A8D-4AE4-45B5-B62C-6E2FA0326EB5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E9EC9A-FB2B-4817-8226-E9519B59DC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951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83A403-19FE-4F3D-B425-1DF97CAAD4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E97602-64FE-47C1-A103-0247EABCBD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ED8EFD-08FB-4BC6-AF8F-ADA9E56F0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0A74E-9111-43D6-B969-3E0810A6CC31}" type="datetime1">
              <a:rPr lang="ru-RU" smtClean="0"/>
              <a:t>12.02.2023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2DD260-C4DB-40FA-AA24-1DDCA8E9E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69D0E7-C81B-4647-B81F-BC90580BA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131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9A78E7-9CC1-49CB-9C07-7875E2E7D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E1635FF-7BE6-4F80-9BCD-57ED2D3F06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F2A47E-B4E4-4A7E-8B18-78D595B18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91C0-89E2-4861-849A-A0AA60E67939}" type="datetime1">
              <a:rPr lang="ru-RU" smtClean="0"/>
              <a:t>12.02.2023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10F030-03AA-4031-86DB-BFEDC8AF1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9DB54F-7674-49B2-8DD8-2F3FDEFE0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502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448E67E-C0CE-4F1D-9DEE-A17FAC0733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48FAF7A-9786-42A1-9F77-D9B9857E70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214D6C-178A-4DB6-8A09-CF1FDF89E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1CAA3-2542-49BF-A4CE-ED561F9B6FD0}" type="datetime1">
              <a:rPr lang="ru-RU" smtClean="0"/>
              <a:t>12.02.2023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1DA110-49E4-4FAB-916D-20D11AA3C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E951FF-70F3-4779-A633-9D12F3A72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170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F799BA-ED15-4FBB-A3D3-FA1D1B1E7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EFBB72-3AE3-4DF0-B303-528E17964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EE8CFA-F001-4E9D-ACAC-ADA4CA4A4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745AF-933E-4AC3-A1F2-11BA026C01EF}" type="datetime1">
              <a:rPr lang="ru-RU" smtClean="0"/>
              <a:t>12.02.2023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1E04BF-7986-4A17-BE27-B874E8D41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9EF762-2BEA-4D7A-9662-81A91E628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916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FD46F5-33BE-4D69-A383-A2F738D9A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C488B4-5F54-4EF2-BA55-16D01E4362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46515C-004E-43E0-83EC-64932BEA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1AA84-6793-4C0E-8332-53E040B0912F}" type="datetime1">
              <a:rPr lang="ru-RU" smtClean="0"/>
              <a:t>12.02.2023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3820C4-11DA-4016-945E-CD191F833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139260-2268-4631-9AF6-0C8A643CD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143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66170F-7DCA-405C-82FC-62A900149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B69D54-F8B9-41F4-A9B1-0E9CD9FE5F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61BF8D4-1DDC-4766-B7C9-0C4272A4C1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E0A8BE-02A9-488A-A54A-18D0E32C2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54F9A-6DC7-4C64-9844-A04A31CE83F2}" type="datetime1">
              <a:rPr lang="ru-RU" smtClean="0"/>
              <a:t>12.02.2023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30915B3-D974-44BF-B400-B1B9BE0AC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E16340-0BCB-4B52-9078-ED0DC9C0D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013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EB0ADA-B8B5-4896-9119-2A46C5DE2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A5EA756-B8A5-4BEB-B621-3ACA63A2EC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11CDEA0-3B15-40C1-A1A7-249FAC8BD9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B346F39-EE0D-4D04-973B-C52D68CBE2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3E4AFE8-10E3-4BD2-89EF-7793938A88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BA5A43D-0FE1-4E6F-BA2B-B5255EB95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257E1-13DF-43DB-9289-909C1458AC49}" type="datetime1">
              <a:rPr lang="ru-RU" smtClean="0"/>
              <a:t>12.02.2023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DA18C70-3C5C-41D2-A789-05FE22F84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BE62868-A25D-48E8-B515-2A22C8066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242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39C472-5DE2-48F3-88D4-6FB1C7E97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BF8A9DD-D0C5-4AD0-B4B1-669F58ED7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E51FD-DE81-4174-B711-E77273CBFE77}" type="datetime1">
              <a:rPr lang="ru-RU" smtClean="0"/>
              <a:t>12.02.2023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051FF6D-B608-45C6-A07B-643ADA96E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4C76954-5079-4E5D-A89F-F338FAB60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543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09A5EA0-5F9E-47D8-B75D-B7520D3F4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12.02.2023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5A77703-9A8A-426F-AAFF-C961C3111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73B7BB0-AD11-4E0D-A523-62E8BBED6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598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FFAF39-9C39-4418-923E-317D0B757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65595D-6AEB-40A5-90C3-9ABC56814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F6EF555-89FE-4F97-8519-C1DDA820F6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8E32AF-CE5E-423F-90F7-289A58039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A495A-FFFA-4681-8ACD-2241698E05AF}" type="datetime1">
              <a:rPr lang="ru-RU" smtClean="0"/>
              <a:t>12.02.2023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F878597-B607-41DA-8A63-1BCE67B37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C131F3-2CFA-4249-A59D-5F74097DC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940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CB7C08-223F-432B-BF6D-83FAF1469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FBC743C-914B-4466-856C-2843CEC727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B34E57-61F7-4FBF-B2C7-FC3E8C2699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90023E-BCF0-4D6F-9CBA-A8F94446F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9B089-9004-4DDD-B2DB-06653CD3CC93}" type="datetime1">
              <a:rPr lang="ru-RU" smtClean="0"/>
              <a:t>12.02.2023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51C225-1869-47EA-893A-CBDD0FA83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B3CDCD-AD06-4E88-B171-57CF6D38D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711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4C3E92-A0D9-4295-84D6-F36EB4E4B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52EA6B-3D62-453B-A49A-230F74B74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19298D-18CB-4E17-91E4-6CD0907D5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8C521-9D00-43C5-887C-73C4227A0994}" type="datetime1">
              <a:rPr lang="ru-RU" smtClean="0"/>
              <a:t>12.02.2023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35CC99-F440-48E5-97D2-2329F0251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218C85-5F1F-42D8-90C1-1D9B5D553B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8968B-160F-49C0-BDF8-057CD9DF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21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emf"/><Relationship Id="rId5" Type="http://schemas.openxmlformats.org/officeDocument/2006/relationships/image" Target="../media/image39.wmf"/><Relationship Id="rId4" Type="http://schemas.openxmlformats.org/officeDocument/2006/relationships/oleObject" Target="../embeddings/oleObject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0B42A8A6-DB2B-4373-80DD-2ADB595F581C}"/>
              </a:ext>
            </a:extLst>
          </p:cNvPr>
          <p:cNvGrpSpPr/>
          <p:nvPr/>
        </p:nvGrpSpPr>
        <p:grpSpPr>
          <a:xfrm>
            <a:off x="-1" y="0"/>
            <a:ext cx="12192000" cy="6858000"/>
            <a:chOff x="-1" y="0"/>
            <a:chExt cx="12192000" cy="685800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90EDB387-DD85-4C63-BA00-5D5C3737A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2192000" cy="6858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1CC4F7EF-DD48-434E-9B3F-72D932B2666E}"/>
                </a:ext>
              </a:extLst>
            </p:cNvPr>
            <p:cNvGrpSpPr/>
            <p:nvPr/>
          </p:nvGrpSpPr>
          <p:grpSpPr>
            <a:xfrm>
              <a:off x="3376570" y="130567"/>
              <a:ext cx="8634370" cy="4258682"/>
              <a:chOff x="3376570" y="130567"/>
              <a:chExt cx="8634370" cy="4258682"/>
            </a:xfrm>
          </p:grpSpPr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D567C40F-3D5A-4001-B1F7-E88778BC82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76570" y="130567"/>
                <a:ext cx="5257800" cy="14001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11A74813-B7C4-4D65-A605-022502EBFB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45228" y="196676"/>
                <a:ext cx="965712" cy="4683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4642010D-2B33-4A78-AA56-37AEEE0DCED3}"/>
                  </a:ext>
                </a:extLst>
              </p:cNvPr>
              <p:cNvSpPr/>
              <p:nvPr/>
            </p:nvSpPr>
            <p:spPr>
              <a:xfrm>
                <a:off x="4550546" y="2634923"/>
                <a:ext cx="3090911" cy="17543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54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Courier New" panose="02070309020205020404" pitchFamily="49" charset="0"/>
                    <a:cs typeface="Courier New" panose="02070309020205020404" pitchFamily="49" charset="0"/>
                  </a:rPr>
                  <a:t>АТОМНАЯ</a:t>
                </a:r>
              </a:p>
              <a:p>
                <a:pPr algn="ctr"/>
                <a:r>
                  <a:rPr lang="ru-RU" sz="54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Courier New" panose="02070309020205020404" pitchFamily="49" charset="0"/>
                    <a:cs typeface="Courier New" panose="02070309020205020404" pitchFamily="49" charset="0"/>
                  </a:rPr>
                  <a:t>ФИЗИКА</a:t>
                </a:r>
                <a:endParaRPr lang="ru-RU" sz="54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p:grpSp>
      </p:grpSp>
      <p:sp>
        <p:nvSpPr>
          <p:cNvPr id="9" name="Дата 8">
            <a:extLst>
              <a:ext uri="{FF2B5EF4-FFF2-40B4-BE49-F238E27FC236}">
                <a16:creationId xmlns:a16="http://schemas.microsoft.com/office/drawing/2014/main" id="{4C7CA025-CE33-467B-A81A-A5D6BA235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CA5C4-36E2-49D4-A15C-80F032ED2F31}" type="datetime1">
              <a:rPr lang="ru-RU" smtClean="0"/>
              <a:t>12.02.2023</a:t>
            </a:fld>
            <a:endParaRPr lang="ru-RU"/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id="{D961C4C7-DE3B-4444-8BD8-2D0DBD776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0EA53B98-B75A-4928-93CF-E69587F50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910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12.02.2023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10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2B0EB4F-6F9A-4003-AB11-E0B90D8B2C20}"/>
              </a:ext>
            </a:extLst>
          </p:cNvPr>
          <p:cNvSpPr/>
          <p:nvPr/>
        </p:nvSpPr>
        <p:spPr>
          <a:xfrm>
            <a:off x="3393893" y="194801"/>
            <a:ext cx="573105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R="0" algn="l" rtl="0"/>
            <a:r>
              <a:rPr lang="ru-RU" sz="3600" b="1" i="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</a:rPr>
              <a:t>МОДЕЛЬ АТОМА ТОМСОНА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186E50-687C-46F4-A699-4A3D531F0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05" y="89589"/>
            <a:ext cx="743728" cy="91478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F68DAE6-9E18-4DFA-B45C-FE9CA46E20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4096" y="1080280"/>
            <a:ext cx="2184355" cy="24433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6602F78-055D-44B7-B37B-0F8AD18BD863}"/>
              </a:ext>
            </a:extLst>
          </p:cNvPr>
          <p:cNvSpPr txBox="1"/>
          <p:nvPr/>
        </p:nvSpPr>
        <p:spPr>
          <a:xfrm>
            <a:off x="183549" y="1120676"/>
            <a:ext cx="931413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1950" algn="just"/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По Томсону атом представляет собой </a:t>
            </a:r>
            <a:r>
              <a:rPr lang="ru-RU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электронейтральную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систему шарообразной формы радиусом, примерно равным 10</a:t>
            </a:r>
            <a:r>
              <a:rPr lang="ru-RU" sz="2400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–10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м. Положительный заряд атома равномерно распределен по всему объему шара, а отрицательно заряженные электроны находятся внутри него.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A06ECE7-E4A9-47E3-B0C1-E64BA86A03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2236" y="3429000"/>
            <a:ext cx="5715000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348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12.02.2023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11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AE060B-E22A-4482-80EB-5DCB7FE5120D}"/>
              </a:ext>
            </a:extLst>
          </p:cNvPr>
          <p:cNvSpPr txBox="1"/>
          <p:nvPr/>
        </p:nvSpPr>
        <p:spPr>
          <a:xfrm>
            <a:off x="286109" y="909649"/>
            <a:ext cx="780546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1950" algn="just"/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Для экспериментального исследования распределения положительного заряда, а значит, и массы внутри атома Эрнест Резерфорд предложил в 1906 г. применить зондирование атома с помощью а-частиц. Эти частицы возникают при распаде радия и некоторых других элементов. Их масса примерно в 8000 раз больше массы электрона, а положительный заряд равен по модулю удвоенному заряду электрона. Это не что иное, как полностью ионизированные атомы гелия. Скорость а-частиц очень велика: она составляет 1/15 скорости света.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D1FBAB8-2199-4B1C-82FF-EE462145A4E8}"/>
              </a:ext>
            </a:extLst>
          </p:cNvPr>
          <p:cNvSpPr/>
          <p:nvPr/>
        </p:nvSpPr>
        <p:spPr>
          <a:xfrm>
            <a:off x="3923770" y="133575"/>
            <a:ext cx="43444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R="0" algn="l" rtl="0"/>
            <a:r>
              <a:rPr lang="ru-RU" sz="3600" b="1" i="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</a:rPr>
              <a:t>ОПЫТ РЕЗЕРФОРДА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422F19A-8D27-4D0E-B6AD-F41F50F25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05" y="89589"/>
            <a:ext cx="743728" cy="91478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B4F0962-99FA-47B7-BAC0-880C33ABF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8229" y="1004374"/>
            <a:ext cx="3689637" cy="4753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46670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12.02.2023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12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E87B80-8E61-425E-8F85-541BBC146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9348"/>
            <a:ext cx="12192000" cy="451930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0AD4005-B6EB-46FE-B1EE-1E7CB897F141}"/>
              </a:ext>
            </a:extLst>
          </p:cNvPr>
          <p:cNvSpPr/>
          <p:nvPr/>
        </p:nvSpPr>
        <p:spPr>
          <a:xfrm>
            <a:off x="3923770" y="133575"/>
            <a:ext cx="43444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R="0" algn="l" rtl="0"/>
            <a:r>
              <a:rPr lang="ru-RU" sz="3600" b="1" i="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</a:rPr>
              <a:t>ОПЫТ РЕЗЕРФОРДА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23E3B81-441B-4A35-9028-5160A3E19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05" y="89589"/>
            <a:ext cx="743728" cy="91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04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12.02.2023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13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пыт Резерфорда _изнутри_">
            <a:hlinkClick r:id="" action="ppaction://media"/>
            <a:extLst>
              <a:ext uri="{FF2B5EF4-FFF2-40B4-BE49-F238E27FC236}">
                <a16:creationId xmlns:a16="http://schemas.microsoft.com/office/drawing/2014/main" id="{F56908C1-53E1-4439-AE05-22301F0260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5207" y="685806"/>
            <a:ext cx="9661585" cy="543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6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27026FA-0DE7-4B2B-9F67-5D708D31E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637" y="70105"/>
            <a:ext cx="12192000" cy="5303058"/>
          </a:xfrm>
          <a:prstGeom prst="rect">
            <a:avLst/>
          </a:prstGeom>
        </p:spPr>
      </p:pic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12.02.2023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14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8C76A2-2885-43CC-B86C-079E0822A797}"/>
              </a:ext>
            </a:extLst>
          </p:cNvPr>
          <p:cNvSpPr txBox="1"/>
          <p:nvPr/>
        </p:nvSpPr>
        <p:spPr>
          <a:xfrm>
            <a:off x="211347" y="5264592"/>
            <a:ext cx="117283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Резерфорд показал, что модель Томсона находится в противоречии с его опытами. Обобщая результаты своих опытов, Резерфорд предложил ядерную (планетарную) модель строения атома:</a:t>
            </a:r>
          </a:p>
        </p:txBody>
      </p:sp>
    </p:spTree>
    <p:extLst>
      <p:ext uri="{BB962C8B-B14F-4D97-AF65-F5344CB8AC3E}">
        <p14:creationId xmlns:p14="http://schemas.microsoft.com/office/powerpoint/2010/main" val="2763240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12.02.2023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15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1134A34-E2FE-4C2E-9001-036AECBD90BC}"/>
              </a:ext>
            </a:extLst>
          </p:cNvPr>
          <p:cNvSpPr txBox="1"/>
          <p:nvPr/>
        </p:nvSpPr>
        <p:spPr>
          <a:xfrm>
            <a:off x="122925" y="690926"/>
            <a:ext cx="1181675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49263"/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1.	Атом имеет ядро, размеры которого малы по сравнению с размерами самого атома.</a:t>
            </a:r>
          </a:p>
          <a:p>
            <a:pPr algn="just" defTabSz="449263"/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2.	В ядре сконцентрирована почти вся масса атома.</a:t>
            </a:r>
          </a:p>
          <a:p>
            <a:pPr algn="just" defTabSz="449263"/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3.	Отрицательный заряд всех электронов распределен по всему объему атома.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B51883-8BC8-42C9-A815-1B47DE06E265}"/>
              </a:ext>
            </a:extLst>
          </p:cNvPr>
          <p:cNvSpPr txBox="1"/>
          <p:nvPr/>
        </p:nvSpPr>
        <p:spPr>
          <a:xfrm>
            <a:off x="122923" y="2598003"/>
            <a:ext cx="119461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Однако предложенная модель строения атома не позволила объяснить устойчивость атома.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CDBD0D5-DC65-4D09-BD46-4ABF04D3F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325" y="3496300"/>
            <a:ext cx="3181350" cy="298132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3F8F085-C01E-4FC0-AACF-A258779A97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551" y="3013501"/>
            <a:ext cx="6334125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6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12.02.2023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16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58C0FF6-8806-4911-A32F-68FAC2CD9D49}"/>
              </a:ext>
            </a:extLst>
          </p:cNvPr>
          <p:cNvSpPr/>
          <p:nvPr/>
        </p:nvSpPr>
        <p:spPr>
          <a:xfrm>
            <a:off x="3923770" y="133575"/>
            <a:ext cx="406713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R="0" algn="l" rtl="0"/>
            <a:r>
              <a:rPr lang="ru-RU" sz="3600" b="1" i="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</a:rPr>
              <a:t>Постулаты Бора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4A1B29-116C-4205-92FA-42056DDC8C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05" y="89589"/>
            <a:ext cx="743728" cy="9147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B27394-25A1-4548-882B-BA9808DEA3C6}"/>
              </a:ext>
            </a:extLst>
          </p:cNvPr>
          <p:cNvSpPr txBox="1"/>
          <p:nvPr/>
        </p:nvSpPr>
        <p:spPr>
          <a:xfrm>
            <a:off x="131552" y="1002706"/>
            <a:ext cx="810667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1. 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Атомная система может находиться только в особых стационарных квантовых состояниях, каждому из которых соответствует определенная энергия </a:t>
            </a:r>
            <a:r>
              <a:rPr lang="ru-RU" sz="2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Е</a:t>
            </a:r>
            <a:r>
              <a:rPr lang="en-US" sz="2400" b="1" baseline="-25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. В стационарном состоянии атом не излучает.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D837C8-A7BD-43B3-ADA1-860648427428}"/>
              </a:ext>
            </a:extLst>
          </p:cNvPr>
          <p:cNvSpPr txBox="1"/>
          <p:nvPr/>
        </p:nvSpPr>
        <p:spPr>
          <a:xfrm>
            <a:off x="107829" y="3040396"/>
            <a:ext cx="78830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2. 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При переходе атома из стационарного состояния с большей энергией </a:t>
            </a:r>
            <a:r>
              <a:rPr lang="en-US" sz="2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r>
              <a:rPr lang="ru-RU" sz="2400" b="1" baseline="-25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к</a:t>
            </a:r>
            <a:r>
              <a:rPr lang="ru-RU" sz="2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в стационарное состояние с меньшей энергией </a:t>
            </a:r>
            <a:r>
              <a:rPr lang="ru-RU" sz="2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Е</a:t>
            </a:r>
            <a:r>
              <a:rPr lang="en-US" sz="2400" b="1" baseline="-25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</a:t>
            </a:r>
            <a:r>
              <a:rPr lang="ru-RU" sz="2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излучается квант энергии: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D967E76-EED9-4099-989C-4A5AA897B08A}"/>
                  </a:ext>
                </a:extLst>
              </p:cNvPr>
              <p:cNvSpPr txBox="1"/>
              <p:nvPr/>
            </p:nvSpPr>
            <p:spPr>
              <a:xfrm>
                <a:off x="2773393" y="4610056"/>
                <a:ext cx="350185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h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𝑘𝑛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− 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D967E76-EED9-4099-989C-4A5AA897B0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3393" y="4610056"/>
                <a:ext cx="3501856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FE6ACDB-2EB6-4863-B29B-5B4DE5181E92}"/>
                  </a:ext>
                </a:extLst>
              </p:cNvPr>
              <p:cNvSpPr txBox="1"/>
              <p:nvPr/>
            </p:nvSpPr>
            <p:spPr>
              <a:xfrm>
                <a:off x="2858511" y="5285575"/>
                <a:ext cx="3237489" cy="1033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𝑘𝑛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 − </m:t>
                          </m:r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den>
                      </m:f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FE6ACDB-2EB6-4863-B29B-5B4DE5181E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8511" y="5285575"/>
                <a:ext cx="3237489" cy="10335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2E4C431-E782-400C-AB61-FE6B16FF35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2030" y="1202266"/>
            <a:ext cx="3837647" cy="511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4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12.02.2023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17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1C7481C-CD47-4C4F-9DEF-0487A226BB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05" y="89589"/>
            <a:ext cx="743728" cy="9147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EAEBEB-D8B3-4E63-9013-89ACB0164684}"/>
              </a:ext>
            </a:extLst>
          </p:cNvPr>
          <p:cNvSpPr txBox="1"/>
          <p:nvPr/>
        </p:nvSpPr>
        <p:spPr>
          <a:xfrm>
            <a:off x="183311" y="1207070"/>
            <a:ext cx="1175636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3. 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В стационарном состоянии атома электрон, двигаясь по круговой орбите, должен иметь дискретные, квантованные значения момента импульса </a:t>
            </a:r>
            <a:r>
              <a:rPr lang="ru-RU" sz="3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mv</a:t>
            </a:r>
            <a:r>
              <a:rPr lang="ru-RU" sz="3600" b="1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</a:t>
            </a:r>
            <a:r>
              <a:rPr lang="ru-RU" sz="3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</a:t>
            </a:r>
            <a:r>
              <a:rPr lang="ru-RU" sz="3600" b="1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</a:t>
            </a:r>
            <a:r>
              <a:rPr lang="en-US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ru-RU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n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, где 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n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=1, 2, 3 — номер орбиты, 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r – 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радиус орбиты.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BFF7314-A43C-4E03-A31B-EB47056FD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7261" y="1925037"/>
            <a:ext cx="386391" cy="51058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4ED5A77-C5A4-4683-922A-781B03316B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3552" y="2571750"/>
            <a:ext cx="1600200" cy="8572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826CCE4-62E3-480F-9B78-24E7A8F24AA3}"/>
              </a:ext>
            </a:extLst>
          </p:cNvPr>
          <p:cNvSpPr txBox="1"/>
          <p:nvPr/>
        </p:nvSpPr>
        <p:spPr>
          <a:xfrm>
            <a:off x="333805" y="3381630"/>
            <a:ext cx="112428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Выражение для радиусов разрешенных орбит: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2E1BDDA-2DD3-4AC1-A041-4D5CA966D3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0286" y="3858625"/>
            <a:ext cx="2666731" cy="124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576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12.02.2023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18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076695-AC4B-41B4-867B-B8CDF9545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3954"/>
            <a:ext cx="12192000" cy="281975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2ED8E82-19E8-403D-86BF-97BFF5867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27311"/>
            <a:ext cx="12192000" cy="210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408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12.02.2023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19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68AD4B5-9BD6-45E2-A8E4-58FE982F4C5E}"/>
              </a:ext>
            </a:extLst>
          </p:cNvPr>
          <p:cNvSpPr/>
          <p:nvPr/>
        </p:nvSpPr>
        <p:spPr>
          <a:xfrm>
            <a:off x="3040158" y="350031"/>
            <a:ext cx="68275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Порешаем задачи…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F2A8BF-FAB1-4387-AC2D-051FCD25D0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92" y="-565354"/>
            <a:ext cx="1807468" cy="15758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93E676B-97B9-47C8-B08F-F75257CF0C11}"/>
              </a:ext>
            </a:extLst>
          </p:cNvPr>
          <p:cNvSpPr txBox="1"/>
          <p:nvPr/>
        </p:nvSpPr>
        <p:spPr>
          <a:xfrm>
            <a:off x="134729" y="1482805"/>
            <a:ext cx="1192254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1172(1140). При облучении атом водорода перешел из первого энергетического состояния в третье. При возвращении в исходное состояние он сначала перешел из третьего во второе, а затем из второго в первое. Сравнить энергии фотонов, поглощенных и излученных атомом.</a:t>
            </a:r>
          </a:p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1173(1141). При переходе атома водорода из четвертого энергетического состояния во второе излучаются фотоны с энергией 2,55 эВ (зеленая линия водородного спектра). Определить длину волны этой линии спектра.</a:t>
            </a:r>
          </a:p>
        </p:txBody>
      </p:sp>
    </p:spTree>
    <p:extLst>
      <p:ext uri="{BB962C8B-B14F-4D97-AF65-F5344CB8AC3E}">
        <p14:creationId xmlns:p14="http://schemas.microsoft.com/office/powerpoint/2010/main" val="1147107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12.02.2023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2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89B7A40-14E6-43A1-B5FD-94C516C583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92" y="-565354"/>
            <a:ext cx="1807468" cy="1575819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2B0EB4F-6F9A-4003-AB11-E0B90D8B2C20}"/>
              </a:ext>
            </a:extLst>
          </p:cNvPr>
          <p:cNvSpPr/>
          <p:nvPr/>
        </p:nvSpPr>
        <p:spPr>
          <a:xfrm>
            <a:off x="2209800" y="350031"/>
            <a:ext cx="8488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Повторим пройденное…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CB7F03-B053-4454-8501-EEF510CB80F3}"/>
              </a:ext>
            </a:extLst>
          </p:cNvPr>
          <p:cNvSpPr txBox="1"/>
          <p:nvPr/>
        </p:nvSpPr>
        <p:spPr>
          <a:xfrm>
            <a:off x="301923" y="1366810"/>
            <a:ext cx="994625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34988"/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1.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	В начале XX в. зародилась квантовая теория — теория движения и взаимодействия элементарных частиц и состоящих из них систем.</a:t>
            </a:r>
          </a:p>
          <a:p>
            <a:pPr defTabSz="534988"/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2.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	Для объяснения закономерностей теплового излучения М. Планк предположил, что атомы испускают электромагнитную энергию не непрерывно, а отдельными порциями — квантами. Энергия каждой такой порции определяется формулой: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CE6B0FFF-D255-4E12-AF30-5F2832DE474F}"/>
              </a:ext>
            </a:extLst>
          </p:cNvPr>
          <p:cNvGrpSpPr/>
          <p:nvPr/>
        </p:nvGrpSpPr>
        <p:grpSpPr>
          <a:xfrm>
            <a:off x="1009291" y="1366810"/>
            <a:ext cx="10851406" cy="1724784"/>
            <a:chOff x="1009291" y="1366810"/>
            <a:chExt cx="10851406" cy="172478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78EA53-FFAB-4799-8B38-C284FA40B8EB}"/>
                </a:ext>
              </a:extLst>
            </p:cNvPr>
            <p:cNvSpPr txBox="1"/>
            <p:nvPr/>
          </p:nvSpPr>
          <p:spPr>
            <a:xfrm>
              <a:off x="1009291" y="1890030"/>
              <a:ext cx="67199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449263" algn="just"/>
              <a:endParaRPr lang="ru-RU" sz="24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48C26FD-1820-46A6-AE2F-FD3C4E317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45292" y="1366810"/>
              <a:ext cx="1415405" cy="172478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3F5D90B-E8F9-4F8E-B1AD-D1B15EA7260C}"/>
                  </a:ext>
                </a:extLst>
              </p:cNvPr>
              <p:cNvSpPr txBox="1"/>
              <p:nvPr/>
            </p:nvSpPr>
            <p:spPr>
              <a:xfrm>
                <a:off x="4768128" y="4259910"/>
                <a:ext cx="1854034" cy="677108"/>
              </a:xfrm>
              <a:prstGeom prst="rect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</m:oMath>
                  </m:oMathPara>
                </a14:m>
                <a:endParaRPr lang="ru-RU" sz="4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3F5D90B-E8F9-4F8E-B1AD-D1B15EA726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8128" y="4259910"/>
                <a:ext cx="1854034" cy="6771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474F16-878F-4F3D-AA0D-74F92815DBDB}"/>
                  </a:ext>
                </a:extLst>
              </p:cNvPr>
              <p:cNvSpPr txBox="1"/>
              <p:nvPr/>
            </p:nvSpPr>
            <p:spPr>
              <a:xfrm>
                <a:off x="3661913" y="5108075"/>
                <a:ext cx="469660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=6,63∙</m:t>
                      </m:r>
                      <m:sSup>
                        <m:s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−34</m:t>
                          </m:r>
                        </m:sup>
                      </m:sSup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ru-RU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Дж∙с.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474F16-878F-4F3D-AA0D-74F92815DB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1913" y="5108075"/>
                <a:ext cx="4696607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902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12.02.2023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20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AEBA82-CD57-44D4-97B6-8CC9BF371B1E}"/>
              </a:ext>
            </a:extLst>
          </p:cNvPr>
          <p:cNvSpPr txBox="1"/>
          <p:nvPr/>
        </p:nvSpPr>
        <p:spPr>
          <a:xfrm>
            <a:off x="181155" y="310551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1172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35CBA8F-D3B5-45E5-8AD1-E6E5A3922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031" y="310551"/>
            <a:ext cx="7249140" cy="132876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2DB2F73-5F63-4751-A10A-1258E0306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759124"/>
            <a:ext cx="6995523" cy="120662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B6876F6-8CAD-4333-B121-C614FEDB29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8890" y="2282992"/>
            <a:ext cx="3320271" cy="79686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D625935-FC76-4266-B469-FE113752A5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7524" y="1941615"/>
            <a:ext cx="2313876" cy="147962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4BB440A-81CD-4879-A111-B53DFF946442}"/>
              </a:ext>
            </a:extLst>
          </p:cNvPr>
          <p:cNvSpPr txBox="1"/>
          <p:nvPr/>
        </p:nvSpPr>
        <p:spPr>
          <a:xfrm>
            <a:off x="241541" y="3606167"/>
            <a:ext cx="114990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Поэтому энергия поглощенного фотона равна сумме энергий двух излученных фотонов.</a:t>
            </a:r>
          </a:p>
        </p:txBody>
      </p:sp>
    </p:spTree>
    <p:extLst>
      <p:ext uri="{BB962C8B-B14F-4D97-AF65-F5344CB8AC3E}">
        <p14:creationId xmlns:p14="http://schemas.microsoft.com/office/powerpoint/2010/main" val="310962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12.02.2023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21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AEBA82-CD57-44D4-97B6-8CC9BF371B1E}"/>
              </a:ext>
            </a:extLst>
          </p:cNvPr>
          <p:cNvSpPr txBox="1"/>
          <p:nvPr/>
        </p:nvSpPr>
        <p:spPr>
          <a:xfrm>
            <a:off x="181155" y="310551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1173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EDBD92-52A9-49FB-B309-A3B47AAF4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16" y="1118129"/>
            <a:ext cx="10520665" cy="4808217"/>
          </a:xfrm>
          <a:prstGeom prst="rect">
            <a:avLst/>
          </a:prstGeom>
        </p:spPr>
      </p:pic>
      <p:graphicFrame>
        <p:nvGraphicFramePr>
          <p:cNvPr id="13" name="Объект 12">
            <a:extLst>
              <a:ext uri="{FF2B5EF4-FFF2-40B4-BE49-F238E27FC236}">
                <a16:creationId xmlns:a16="http://schemas.microsoft.com/office/drawing/2014/main" id="{80EDD525-6CED-487C-8C78-401751CF7D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8046074"/>
              </p:ext>
            </p:extLst>
          </p:nvPr>
        </p:nvGraphicFramePr>
        <p:xfrm>
          <a:off x="6971701" y="1737953"/>
          <a:ext cx="4002264" cy="27553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526840" imgH="1739520" progId="">
                  <p:embed/>
                </p:oleObj>
              </mc:Choice>
              <mc:Fallback>
                <p:oleObj r:id="rId4" imgW="2526840" imgH="17395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71701" y="1737953"/>
                        <a:ext cx="4002264" cy="27553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76EE790-DB9B-4D1F-B9E6-249A0CCC76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5787" y="5712548"/>
            <a:ext cx="4012826" cy="42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8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12.02.2023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22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ED551B-FAE2-4AC2-8CD6-D9907D26C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0926"/>
            <a:ext cx="12192000" cy="557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5503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12.02.2023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23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699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12.02.2023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24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269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12.02.2023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3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89B7A40-14E6-43A1-B5FD-94C516C583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92" y="-565354"/>
            <a:ext cx="1807468" cy="1575819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2B0EB4F-6F9A-4003-AB11-E0B90D8B2C20}"/>
              </a:ext>
            </a:extLst>
          </p:cNvPr>
          <p:cNvSpPr/>
          <p:nvPr/>
        </p:nvSpPr>
        <p:spPr>
          <a:xfrm>
            <a:off x="2209800" y="350031"/>
            <a:ext cx="8488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Повторим пройденное…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CB7F03-B053-4454-8501-EEF510CB80F3}"/>
              </a:ext>
            </a:extLst>
          </p:cNvPr>
          <p:cNvSpPr txBox="1"/>
          <p:nvPr/>
        </p:nvSpPr>
        <p:spPr>
          <a:xfrm>
            <a:off x="258071" y="1326561"/>
            <a:ext cx="916988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3. Поглощается электромагнитная энергия также отдельными порциями. Это подтверждается явлением фотоэффекта (вырывание электронов из вещества под действием света). Число вырванных электронов пропорционально интенсивности излучения, а кинетическая энергия электронов определяется только частотой света. Согласно представлениям Эйнштейна поглощенная порция энергии 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h</a:t>
            </a:r>
            <a:r>
              <a:rPr lang="el-GR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ν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идет на совершение работы выхода </a:t>
            </a:r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А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по вырыванию электрона из металла и на сообщение ему кинетической энергии: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CBF15D-AA63-42EC-AF64-E50477C00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7951" y="811696"/>
            <a:ext cx="2592357" cy="259235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E23D5D7-D86A-4032-8CAF-F5E8310D23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0144" y="5089723"/>
            <a:ext cx="2831712" cy="126662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1B8628A-A5DB-4B88-A0ED-83ED7D389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1016" y="4240635"/>
            <a:ext cx="2415076" cy="2010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8968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12.02.2023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4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89B7A40-14E6-43A1-B5FD-94C516C583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92" y="-565354"/>
            <a:ext cx="1807468" cy="1575819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2B0EB4F-6F9A-4003-AB11-E0B90D8B2C20}"/>
              </a:ext>
            </a:extLst>
          </p:cNvPr>
          <p:cNvSpPr/>
          <p:nvPr/>
        </p:nvSpPr>
        <p:spPr>
          <a:xfrm>
            <a:off x="2209800" y="350031"/>
            <a:ext cx="8488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Повторим пройденное…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CB7F03-B053-4454-8501-EEF510CB80F3}"/>
              </a:ext>
            </a:extLst>
          </p:cNvPr>
          <p:cNvSpPr txBox="1"/>
          <p:nvPr/>
        </p:nvSpPr>
        <p:spPr>
          <a:xfrm>
            <a:off x="422693" y="1366810"/>
            <a:ext cx="115169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4. При излучении и поглощении свет проявляет корпускулярные свойства. Световая частица называется квантом света или фотоном. Энергия фотона определяется формулой: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991276B2-B9B3-4970-8B5D-F785010E3908}"/>
              </a:ext>
            </a:extLst>
          </p:cNvPr>
          <p:cNvGrpSpPr/>
          <p:nvPr/>
        </p:nvGrpSpPr>
        <p:grpSpPr>
          <a:xfrm>
            <a:off x="4233291" y="2660588"/>
            <a:ext cx="3322769" cy="677108"/>
            <a:chOff x="5026921" y="2584930"/>
            <a:chExt cx="3322769" cy="6771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25C10AD-1515-4186-AC6A-28FDAA4253B9}"/>
                    </a:ext>
                  </a:extLst>
                </p:cNvPr>
                <p:cNvSpPr txBox="1"/>
                <p:nvPr/>
              </p:nvSpPr>
              <p:spPr>
                <a:xfrm>
                  <a:off x="5026921" y="2584930"/>
                  <a:ext cx="3322769" cy="677108"/>
                </a:xfrm>
                <a:prstGeom prst="rect">
                  <a:avLst/>
                </a:prstGeom>
                <a:noFill/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1"/>
                </a:fontRef>
              </p:style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  <m:r>
                          <a:rPr lang="ru-RU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sz="4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oMath>
                    </m:oMathPara>
                  </a14:m>
                  <a:endParaRPr lang="ru-RU" sz="44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25C10AD-1515-4186-AC6A-28FDAA4253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26921" y="2584930"/>
                  <a:ext cx="3322769" cy="67710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368B3C30-78D3-4E80-A328-827BD78BA999}"/>
                </a:ext>
              </a:extLst>
            </p:cNvPr>
            <p:cNvCxnSpPr/>
            <p:nvPr/>
          </p:nvCxnSpPr>
          <p:spPr>
            <a:xfrm>
              <a:off x="7565366" y="2794908"/>
              <a:ext cx="172529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810635E5-DB56-4C44-9DDE-7142149C921A}"/>
              </a:ext>
            </a:extLst>
          </p:cNvPr>
          <p:cNvGrpSpPr/>
          <p:nvPr/>
        </p:nvGrpSpPr>
        <p:grpSpPr>
          <a:xfrm>
            <a:off x="3760373" y="3547674"/>
            <a:ext cx="4268604" cy="553998"/>
            <a:chOff x="3884796" y="3630747"/>
            <a:chExt cx="4268604" cy="5539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5926C630-72ED-41DA-8C5C-9C327514A09A}"/>
                    </a:ext>
                  </a:extLst>
                </p:cNvPr>
                <p:cNvSpPr txBox="1"/>
                <p:nvPr/>
              </p:nvSpPr>
              <p:spPr>
                <a:xfrm>
                  <a:off x="3884796" y="3630747"/>
                  <a:ext cx="4268604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=1,05∙</m:t>
                      </m:r>
                      <m:sSup>
                        <m:s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−34</m:t>
                          </m:r>
                        </m:sup>
                      </m:sSup>
                    </m:oMath>
                  </a14:m>
                  <a:r>
                    <a:rPr lang="ru-RU" sz="3600" dirty="0"/>
                    <a:t>Дж </a:t>
                  </a:r>
                  <a14:m>
                    <m:oMath xmlns:m="http://schemas.openxmlformats.org/officeDocument/2006/math">
                      <m:r>
                        <a:rPr lang="en-US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</m:oMath>
                  </a14:m>
                  <a:r>
                    <a:rPr lang="ru-RU" sz="3600" dirty="0"/>
                    <a:t>с</a:t>
                  </a: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5926C630-72ED-41DA-8C5C-9C327514A0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84796" y="3630747"/>
                  <a:ext cx="4268604" cy="553998"/>
                </a:xfrm>
                <a:prstGeom prst="rect">
                  <a:avLst/>
                </a:prstGeom>
                <a:blipFill>
                  <a:blip r:embed="rId5"/>
                  <a:stretch>
                    <a:fillRect t="-24176" r="-5571" b="-49451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27C75B43-AD75-4A0E-A9ED-BA840E9FA0A6}"/>
                </a:ext>
              </a:extLst>
            </p:cNvPr>
            <p:cNvCxnSpPr>
              <a:cxnSpLocks/>
            </p:cNvCxnSpPr>
            <p:nvPr/>
          </p:nvCxnSpPr>
          <p:spPr>
            <a:xfrm>
              <a:off x="3884796" y="3804250"/>
              <a:ext cx="21275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2FDB315-7AE9-41E9-9CCA-C7CC34DCFE6E}"/>
              </a:ext>
            </a:extLst>
          </p:cNvPr>
          <p:cNvSpPr txBox="1"/>
          <p:nvPr/>
        </p:nvSpPr>
        <p:spPr>
          <a:xfrm>
            <a:off x="534119" y="4326535"/>
            <a:ext cx="83338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ru-RU" sz="2400" b="0" i="0" u="none" strike="noStrike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Импульс р фотона вычисляется по формуле: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E593D48-5138-4819-8833-8D0BD70E2A30}"/>
                  </a:ext>
                </a:extLst>
              </p:cNvPr>
              <p:cNvSpPr txBox="1"/>
              <p:nvPr/>
            </p:nvSpPr>
            <p:spPr>
              <a:xfrm>
                <a:off x="5437332" y="4965308"/>
                <a:ext cx="1334404" cy="105176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E593D48-5138-4819-8833-8D0BD70E2A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7332" y="4965308"/>
                <a:ext cx="1334404" cy="10517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164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12.02.2023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5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68AD4B5-9BD6-45E2-A8E4-58FE982F4C5E}"/>
              </a:ext>
            </a:extLst>
          </p:cNvPr>
          <p:cNvSpPr/>
          <p:nvPr/>
        </p:nvSpPr>
        <p:spPr>
          <a:xfrm>
            <a:off x="3040158" y="350031"/>
            <a:ext cx="68275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Порешаем задачи…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F2A8BF-FAB1-4387-AC2D-051FCD25D0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92" y="-565354"/>
            <a:ext cx="1807468" cy="15758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78B5A4-28FD-4666-A10C-998927FEAA8D}"/>
              </a:ext>
            </a:extLst>
          </p:cNvPr>
          <p:cNvSpPr txBox="1"/>
          <p:nvPr/>
        </p:nvSpPr>
        <p:spPr>
          <a:xfrm>
            <a:off x="355121" y="1044632"/>
            <a:ext cx="1099867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1.  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На поверхность водяной капли объемом V = 1 мм</a:t>
            </a:r>
            <a:r>
              <a:rPr lang="ru-RU" sz="2800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ежесекундно падает N = 10</a:t>
            </a:r>
            <a:r>
              <a:rPr lang="ru-RU" sz="2800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16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фотонов с длиной волны λ = 500 </a:t>
            </a:r>
            <a:r>
              <a:rPr lang="ru-RU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нм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. Все фотоны поглощаются водой. За какое время капля нагреется на ΔΤ = 47 К?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3DF89E-A873-4792-AE54-0304565F2100}"/>
              </a:ext>
            </a:extLst>
          </p:cNvPr>
          <p:cNvSpPr txBox="1"/>
          <p:nvPr/>
        </p:nvSpPr>
        <p:spPr>
          <a:xfrm>
            <a:off x="355121" y="2838717"/>
            <a:ext cx="1175213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Решение: 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Так как вся энергия фотонов идет на нагревание воды, то из уравнения теплового баланса получим: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Cm</a:t>
            </a:r>
            <a:r>
              <a:rPr lang="el-GR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Δ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Т = </a:t>
            </a:r>
            <a:r>
              <a:rPr lang="ru-RU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NEt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, где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- удельная теплоемкость воды,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m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- масса капли, 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Е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- энергия одного фотона, 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- искомое время. Для энергии фотона имеем: 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Е =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h</a:t>
            </a:r>
            <a:r>
              <a:rPr lang="el-GR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ν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. Учитывая, что частота световой волны связана с ее длиной формулой </a:t>
            </a:r>
            <a:r>
              <a:rPr lang="el-GR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ν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c/</a:t>
            </a:r>
            <a:r>
              <a:rPr lang="el-GR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λ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, и что 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m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l-GR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ρ</a:t>
            </a:r>
            <a:r>
              <a:rPr lang="ru-RU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v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, где </a:t>
            </a:r>
            <a:r>
              <a:rPr lang="el-GR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ρ 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- плотность воды.</a:t>
            </a:r>
          </a:p>
        </p:txBody>
      </p:sp>
    </p:spTree>
    <p:extLst>
      <p:ext uri="{BB962C8B-B14F-4D97-AF65-F5344CB8AC3E}">
        <p14:creationId xmlns:p14="http://schemas.microsoft.com/office/powerpoint/2010/main" val="358187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12.02.2023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6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68AD4B5-9BD6-45E2-A8E4-58FE982F4C5E}"/>
              </a:ext>
            </a:extLst>
          </p:cNvPr>
          <p:cNvSpPr/>
          <p:nvPr/>
        </p:nvSpPr>
        <p:spPr>
          <a:xfrm>
            <a:off x="3040158" y="350031"/>
            <a:ext cx="68275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Порешаем задачи…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F2A8BF-FAB1-4387-AC2D-051FCD25D0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92" y="-565354"/>
            <a:ext cx="1807468" cy="15758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0F175B0-EBF0-4288-9BD3-743EABCDF8B7}"/>
                  </a:ext>
                </a:extLst>
              </p:cNvPr>
              <p:cNvSpPr txBox="1"/>
              <p:nvPr/>
            </p:nvSpPr>
            <p:spPr>
              <a:xfrm>
                <a:off x="4653265" y="1273361"/>
                <a:ext cx="3101939" cy="7979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ru-RU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m:rPr>
                        <m:sty m:val="p"/>
                      </m:rPr>
                      <a:rPr lang="el-GR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h𝑐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</m:oMath>
                </a14:m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ru-RU" sz="3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0F175B0-EBF0-4288-9BD3-743EABCDF8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3265" y="1273361"/>
                <a:ext cx="3101939" cy="7979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7A370D8-4D23-406B-9F33-BF36D9C16BA4}"/>
                  </a:ext>
                </a:extLst>
              </p:cNvPr>
              <p:cNvSpPr txBox="1"/>
              <p:nvPr/>
            </p:nvSpPr>
            <p:spPr>
              <a:xfrm>
                <a:off x="4925069" y="2468464"/>
                <a:ext cx="2558329" cy="10522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  <m:r>
                            <m:rPr>
                              <m:sty m:val="p"/>
                            </m:rPr>
                            <a:rPr lang="el-G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𝑁h𝑐</m:t>
                          </m:r>
                        </m:den>
                      </m:f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7A370D8-4D23-406B-9F33-BF36D9C16B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5069" y="2468464"/>
                <a:ext cx="2558329" cy="10522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9CF40D8-CD5C-4D52-BC43-F4E7C3260772}"/>
                  </a:ext>
                </a:extLst>
              </p:cNvPr>
              <p:cNvSpPr txBox="1"/>
              <p:nvPr/>
            </p:nvSpPr>
            <p:spPr>
              <a:xfrm>
                <a:off x="8001001" y="3659813"/>
                <a:ext cx="351891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600" b="0" i="1" smtClean="0">
                          <a:latin typeface="Cambria Math" panose="02040503050406030204" pitchFamily="18" charset="0"/>
                        </a:rPr>
                        <m:t>Ответ: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≈59,8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9CF40D8-CD5C-4D52-BC43-F4E7C32607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1" y="3659813"/>
                <a:ext cx="3518912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152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12.02.2023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7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68AD4B5-9BD6-45E2-A8E4-58FE982F4C5E}"/>
              </a:ext>
            </a:extLst>
          </p:cNvPr>
          <p:cNvSpPr/>
          <p:nvPr/>
        </p:nvSpPr>
        <p:spPr>
          <a:xfrm>
            <a:off x="3040158" y="350031"/>
            <a:ext cx="68275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Порешаем задачи…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F2A8BF-FAB1-4387-AC2D-051FCD25D0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92" y="-565354"/>
            <a:ext cx="1807468" cy="15758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27219AE-079D-4A31-9F85-94E42ADB40CD}"/>
              </a:ext>
            </a:extLst>
          </p:cNvPr>
          <p:cNvSpPr txBox="1"/>
          <p:nvPr/>
        </p:nvSpPr>
        <p:spPr>
          <a:xfrm>
            <a:off x="171691" y="1135913"/>
            <a:ext cx="1176798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2. 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В двух опытах по фотоэффекту металлическая пластинка облучалась светом с длинами волн соответственно λ</a:t>
            </a:r>
            <a:r>
              <a:rPr lang="ru-RU" sz="28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= 350 </a:t>
            </a:r>
            <a:r>
              <a:rPr lang="ru-RU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нм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и λ</a:t>
            </a:r>
            <a:r>
              <a:rPr lang="ru-RU" sz="28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= 540 </a:t>
            </a:r>
            <a:r>
              <a:rPr lang="ru-RU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нм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. В этих опытах максимальные скорости фотоэлектронов отличались в v</a:t>
            </a:r>
            <a:r>
              <a:rPr lang="ru-RU" sz="28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/v</a:t>
            </a:r>
            <a:r>
              <a:rPr lang="ru-RU" sz="28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=2 раза. Какова работа выхода с поверхности металла?</a:t>
            </a:r>
          </a:p>
        </p:txBody>
      </p:sp>
    </p:spTree>
    <p:extLst>
      <p:ext uri="{BB962C8B-B14F-4D97-AF65-F5344CB8AC3E}">
        <p14:creationId xmlns:p14="http://schemas.microsoft.com/office/powerpoint/2010/main" val="101448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12.02.2023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8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F2A8BF-FAB1-4387-AC2D-051FCD25D0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92" y="-565354"/>
            <a:ext cx="1807468" cy="1575819"/>
          </a:xfrm>
          <a:prstGeom prst="rect">
            <a:avLst/>
          </a:prstGeom>
        </p:spPr>
      </p:pic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3EDF699B-4927-4952-8E91-C7CD577201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7840626"/>
              </p:ext>
            </p:extLst>
          </p:nvPr>
        </p:nvGraphicFramePr>
        <p:xfrm>
          <a:off x="2492198" y="136525"/>
          <a:ext cx="7492644" cy="6328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9498240" imgH="8025120" progId="">
                  <p:embed/>
                </p:oleObj>
              </mc:Choice>
              <mc:Fallback>
                <p:oleObj r:id="rId4" imgW="9498240" imgH="80251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92198" y="136525"/>
                        <a:ext cx="7492644" cy="63284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58236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12.02.2023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9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2B0EB4F-6F9A-4003-AB11-E0B90D8B2C20}"/>
              </a:ext>
            </a:extLst>
          </p:cNvPr>
          <p:cNvSpPr/>
          <p:nvPr/>
        </p:nvSpPr>
        <p:spPr>
          <a:xfrm>
            <a:off x="1979160" y="275488"/>
            <a:ext cx="905889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R="0" algn="l" rtl="0"/>
            <a:r>
              <a:rPr lang="ru-RU" sz="3600" b="1" i="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</a:rPr>
              <a:t>СТРОЕНИЕ АТОМА. ОПЫТЫ РЕЗЕРФОРДА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186E50-687C-46F4-A699-4A3D531F0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05" y="89589"/>
            <a:ext cx="743728" cy="9147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CA9FFE3-FAF3-4546-A961-EE89C3850F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13" y="1071964"/>
            <a:ext cx="6256586" cy="26931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AE09B0B-1440-42EE-A85F-E15A110D3655}"/>
              </a:ext>
            </a:extLst>
          </p:cNvPr>
          <p:cNvSpPr txBox="1"/>
          <p:nvPr/>
        </p:nvSpPr>
        <p:spPr>
          <a:xfrm>
            <a:off x="131553" y="4213419"/>
            <a:ext cx="970643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1950"/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Он определил скорость движения катодных лучей. Оказалось, что они движутся значительно медленнее скорости света, из чего следовало, что катодные лучи могут быть только частицами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. 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Эти неизвестные частицы. Томсон назвал «корпускулами», но вскоре они стали называться «</a:t>
            </a:r>
            <a:r>
              <a:rPr lang="ru-RU" sz="2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электронами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».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F68DAE6-9E18-4DFA-B45C-FE9CA46E20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7986" y="3912992"/>
            <a:ext cx="2184355" cy="24433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D7B4B2E-B61E-4FD7-BF23-470A16163F20}"/>
              </a:ext>
            </a:extLst>
          </p:cNvPr>
          <p:cNvSpPr txBox="1"/>
          <p:nvPr/>
        </p:nvSpPr>
        <p:spPr>
          <a:xfrm>
            <a:off x="6337099" y="874927"/>
            <a:ext cx="577438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1950" algn="just"/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В </a:t>
            </a:r>
            <a:r>
              <a:rPr lang="ru-RU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1897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году молодой английский физик Дж. Дж. Томсон  выяснил, что соотношение между электрическим и магнитным полями, при котором их действие уравновешивается, зависит от скорости, с которой движутся частицы.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983108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1649</TotalTime>
  <Words>1130</Words>
  <Application>Microsoft Office PowerPoint</Application>
  <PresentationFormat>Широкоэкранный</PresentationFormat>
  <Paragraphs>122</Paragraphs>
  <Slides>24</Slides>
  <Notes>0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Courier New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DVS_FILMS</dc:creator>
  <cp:lastModifiedBy>DVS_FILMS</cp:lastModifiedBy>
  <cp:revision>106</cp:revision>
  <dcterms:created xsi:type="dcterms:W3CDTF">2021-11-04T10:12:27Z</dcterms:created>
  <dcterms:modified xsi:type="dcterms:W3CDTF">2023-02-12T14:12:14Z</dcterms:modified>
</cp:coreProperties>
</file>